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311" r:id="rId3"/>
    <p:sldId id="259" r:id="rId4"/>
    <p:sldId id="260" r:id="rId5"/>
    <p:sldId id="336" r:id="rId6"/>
    <p:sldId id="342" r:id="rId7"/>
    <p:sldId id="341" r:id="rId8"/>
    <p:sldId id="335" r:id="rId9"/>
    <p:sldId id="340" r:id="rId10"/>
    <p:sldId id="345" r:id="rId11"/>
    <p:sldId id="304" r:id="rId12"/>
    <p:sldId id="263" r:id="rId13"/>
    <p:sldId id="267" r:id="rId14"/>
    <p:sldId id="347" r:id="rId15"/>
    <p:sldId id="299" r:id="rId16"/>
    <p:sldId id="343" r:id="rId17"/>
    <p:sldId id="349" r:id="rId18"/>
    <p:sldId id="305" r:id="rId19"/>
    <p:sldId id="307" r:id="rId20"/>
    <p:sldId id="350" r:id="rId21"/>
    <p:sldId id="348" r:id="rId22"/>
    <p:sldId id="352" r:id="rId23"/>
    <p:sldId id="353" r:id="rId24"/>
    <p:sldId id="288" r:id="rId25"/>
    <p:sldId id="320" r:id="rId26"/>
    <p:sldId id="269" r:id="rId27"/>
    <p:sldId id="339" r:id="rId28"/>
    <p:sldId id="338" r:id="rId29"/>
    <p:sldId id="351" r:id="rId30"/>
    <p:sldId id="306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2"/>
    <p:restoredTop sz="84218"/>
  </p:normalViewPr>
  <p:slideViewPr>
    <p:cSldViewPr snapToGrid="0" snapToObjects="1">
      <p:cViewPr>
        <p:scale>
          <a:sx n="120" d="100"/>
          <a:sy n="120" d="100"/>
        </p:scale>
        <p:origin x="11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71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8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71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58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9BBC-47E4-A141-A383-F457AEE6B2B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3B6C5-D234-1345-B929-102DA237F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F45E71-84E7-7144-A448-F4EE981D585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6" name="Rectangle 7">
            <a:extLst>
              <a:ext uri="{FF2B5EF4-FFF2-40B4-BE49-F238E27FC236}">
                <a16:creationId xmlns:a16="http://schemas.microsoft.com/office/drawing/2014/main" id="{DDB84BE5-D63B-7B48-AACA-77EFB363BC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4952D315-E9C3-174B-A40B-006BC0E3123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1F41FE1-0C56-6144-BB2B-FE051CFA81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D71C7C-F987-AA46-9F3A-52BC3302F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4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Heterogeneous Computing : Elementary Notions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77777-AEC0-4E4F-B6B7-7E90712F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5AD3A-03C2-454C-B376-063693B5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pic>
        <p:nvPicPr>
          <p:cNvPr id="4" name="Picture 3" descr="IMG_05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5860" y="2080591"/>
            <a:ext cx="4464537" cy="334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8" y="2498034"/>
            <a:ext cx="3845339" cy="32402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4981151" y="2973851"/>
            <a:ext cx="1477632" cy="1780037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29BAE-BB82-6C47-A250-4410A6F3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40CE4-4B41-9E46-8B33-6F697B6C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CECA2-5C23-2B42-BC8B-5124FEF7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12561-084C-DF40-BF2C-204FCC47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79" y="527550"/>
            <a:ext cx="8806642" cy="5625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9843" y="5130121"/>
            <a:ext cx="40021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Scale 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cores/SM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SMs/GPU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199" y="5967673"/>
            <a:ext cx="3571461" cy="72555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NVIDIA Pascal</a:t>
            </a:r>
          </a:p>
        </p:txBody>
      </p:sp>
    </p:spTree>
    <p:extLst>
      <p:ext uri="{BB962C8B-B14F-4D97-AF65-F5344CB8AC3E}">
        <p14:creationId xmlns:p14="http://schemas.microsoft.com/office/powerpoint/2010/main" val="22960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B8FF-0F3F-0649-A81C-448C1196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08188-D12B-4248-A093-2C667293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8">
            <a:extLst>
              <a:ext uri="{FF2B5EF4-FFF2-40B4-BE49-F238E27FC236}">
                <a16:creationId xmlns:a16="http://schemas.microsoft.com/office/drawing/2014/main" id="{6DBA10C4-9B61-4944-B99F-AEE4A46D48FC}"/>
              </a:ext>
            </a:extLst>
          </p:cNvPr>
          <p:cNvGrpSpPr>
            <a:grpSpLocks/>
          </p:cNvGrpSpPr>
          <p:nvPr/>
        </p:nvGrpSpPr>
        <p:grpSpPr bwMode="auto">
          <a:xfrm>
            <a:off x="2074862" y="264836"/>
            <a:ext cx="1247775" cy="815975"/>
            <a:chOff x="1905000" y="609600"/>
            <a:chExt cx="1752600" cy="1676399"/>
          </a:xfrm>
        </p:grpSpPr>
        <p:pic>
          <p:nvPicPr>
            <p:cNvPr id="21524" name="Picture 3" descr="220px-Homeodomain-dna-1ahd.png">
              <a:extLst>
                <a:ext uri="{FF2B5EF4-FFF2-40B4-BE49-F238E27FC236}">
                  <a16:creationId xmlns:a16="http://schemas.microsoft.com/office/drawing/2014/main" id="{3475A50B-B712-9947-8411-A719CB1A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Cloud Callout 7">
              <a:extLst>
                <a:ext uri="{FF2B5EF4-FFF2-40B4-BE49-F238E27FC236}">
                  <a16:creationId xmlns:a16="http://schemas.microsoft.com/office/drawing/2014/main" id="{61ECE8C7-A11E-A945-9164-C03D7ACEF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48363" y="173038"/>
            <a:ext cx="6243637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999532A0-0590-D144-8726-A125BF11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9" y="4849812"/>
            <a:ext cx="1406459" cy="1406459"/>
          </a:xfrm>
          <a:prstGeom prst="rect">
            <a:avLst/>
          </a:prstGeom>
        </p:spPr>
      </p:pic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  <a:endParaRPr lang="en-US" altLang="en-US" sz="4000" dirty="0"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1" animBg="1"/>
      <p:bldP spid="23574" grpId="0" animBg="1"/>
      <p:bldP spid="23575" grpId="0" animBg="1"/>
      <p:bldP spid="23576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4FBD2461-9657-714B-B0EA-508C8D8E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08" y="5110226"/>
            <a:ext cx="1034920" cy="1034920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B9F9238-F8C7-F641-8AFE-36F705FF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2CEDA26-2EB0-8541-8CC6-E3A1074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2" y="5110226"/>
            <a:ext cx="1034920" cy="1034920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3D4D52F9-AEDA-8440-90E4-E7B2F1BB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9" y="5110226"/>
            <a:ext cx="1034920" cy="1034920"/>
          </a:xfrm>
          <a:prstGeom prst="rect">
            <a:avLst/>
          </a:prstGeom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grpSp>
        <p:nvGrpSpPr>
          <p:cNvPr id="27664" name="Group 8">
            <a:extLst>
              <a:ext uri="{FF2B5EF4-FFF2-40B4-BE49-F238E27FC236}">
                <a16:creationId xmlns:a16="http://schemas.microsoft.com/office/drawing/2014/main" id="{BF6E72CC-CDB8-A949-9016-8BF49F4B8F8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73159"/>
            <a:ext cx="847725" cy="679450"/>
            <a:chOff x="1905000" y="609600"/>
            <a:chExt cx="1752600" cy="1676399"/>
          </a:xfrm>
        </p:grpSpPr>
        <p:pic>
          <p:nvPicPr>
            <p:cNvPr id="27676" name="Picture 3" descr="220px-Homeodomain-dna-1ahd.png">
              <a:extLst>
                <a:ext uri="{FF2B5EF4-FFF2-40B4-BE49-F238E27FC236}">
                  <a16:creationId xmlns:a16="http://schemas.microsoft.com/office/drawing/2014/main" id="{C41E9A6B-A331-344B-90A7-DC4515CC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7" name="Cloud Callout 7">
              <a:extLst>
                <a:ext uri="{FF2B5EF4-FFF2-40B4-BE49-F238E27FC236}">
                  <a16:creationId xmlns:a16="http://schemas.microsoft.com/office/drawing/2014/main" id="{C598289E-4D50-B145-BF4E-26F6291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F4AC9FA7-DEA6-D942-8A97-22F3D3298817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937147" y="3872625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70125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09536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254250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  <a:stCxn id="29701" idx="1"/>
            <a:endCxn id="29700" idx="1"/>
          </p:cNvCxnSpPr>
          <p:nvPr/>
        </p:nvCxnSpPr>
        <p:spPr bwMode="auto">
          <a:xfrm rot="10800000" flipV="1">
            <a:off x="4587875" y="2438915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92" y="5222981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61913-9DD2-4C45-8259-70325262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90647-241D-ED42-ABC4-66E21B0A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a Computer?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66D9-3ECF-DC43-84EB-A3E768F4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FCC4C2-7C58-AC4D-8F3B-380A74D6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383668B-497B-A840-8527-65F0A4D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737176" y="443731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22" y="1478510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398" y="2929485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6023512" y="310336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967461" y="2907259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3586010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“Big” processor is twice as fast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C5D97899-041A-2249-8AC0-6D72C916B1D9}"/>
              </a:ext>
            </a:extLst>
          </p:cNvPr>
          <p:cNvSpPr txBox="1">
            <a:spLocks noChangeArrowheads="1"/>
          </p:cNvSpPr>
          <p:nvPr/>
        </p:nvSpPr>
        <p:spPr bwMode="auto">
          <a:xfrm rot="19171800">
            <a:off x="2579296" y="495746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</p:spTree>
    <p:extLst>
      <p:ext uri="{BB962C8B-B14F-4D97-AF65-F5344CB8AC3E}">
        <p14:creationId xmlns:p14="http://schemas.microsoft.com/office/powerpoint/2010/main" val="12790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26888F88-F726-6141-867F-C664A75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895" y="2043092"/>
            <a:ext cx="283040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2494548" y="407429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Assign heavier computation to the “bigger” processor 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723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C -0.09987 0.05601 -0.1987 0.11273 -0.2168 0.21319 C -0.23477 0.31365 -0.12852 0.53912 -0.10937 0.60185 C -0.09023 0.66435 -0.09609 0.62639 -0.10195 0.58865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3 0.05648 0.16185 0.11366 0.1694 0.19514 C 0.17695 0.27662 0.11523 0.38241 0.05365 0.4882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1" animBg="1"/>
      <p:bldP spid="25610" grpId="2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D53946FE-A75D-BF47-BB02-6F7568A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Heterogenous Programming Tools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49F5736-ACE8-2140-B7CC-4541BA45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7183121" cy="4326044"/>
          </a:xfrm>
        </p:spPr>
        <p:txBody>
          <a:bodyPr>
            <a:noAutofit/>
          </a:bodyPr>
          <a:lstStyle/>
          <a:p>
            <a:r>
              <a:rPr lang="en-US" altLang="en-US" dirty="0"/>
              <a:t>Heterogeneous programming is typically in programming languages that provide support for parallelism</a:t>
            </a:r>
          </a:p>
          <a:p>
            <a:r>
              <a:rPr lang="en-US" altLang="en-US" dirty="0"/>
              <a:t>Languages provide extensions in the form APIs that allow us to program heterogenous systems </a:t>
            </a:r>
          </a:p>
          <a:p>
            <a:r>
              <a:rPr lang="en-US" altLang="en-US" dirty="0"/>
              <a:t>For example, CUDA is a C/C++ extension for programming GPUs built by NVIDIA</a:t>
            </a:r>
          </a:p>
          <a:p>
            <a:pPr marL="137160" indent="0">
              <a:buNone/>
            </a:pPr>
            <a:endParaRPr lang="en-US" altLang="en-US" dirty="0"/>
          </a:p>
          <a:p>
            <a:r>
              <a:rPr lang="en-US" altLang="en-US" dirty="0"/>
              <a:t>So, no need to learn a new language!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F08DC-5733-F749-AEBE-909D218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90331"/>
            <a:ext cx="2133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4AC09-166A-CA4E-B44E-53756E5E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958247"/>
            <a:ext cx="1727200" cy="104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4E64-EE45-334D-9A2B-FCC3E214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566664"/>
            <a:ext cx="1435100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5DAB1-DAA8-F545-AB41-1A9BD457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4505670"/>
            <a:ext cx="1447800" cy="955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B42F-B0EB-FC49-856C-698272A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980A5-7F39-F048-8B2B-E66CFD5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0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38ADA8A-41C3-AF4C-8BFF-1F197D2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1" y="5141018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73EE511F-69C2-704C-A42F-59446E3E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17" y="5141018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0871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935" y="5259000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5261465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45372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14DF6-151C-5541-8A14-02D6D8A5B08A}"/>
              </a:ext>
            </a:extLst>
          </p:cNvPr>
          <p:cNvGrpSpPr/>
          <p:nvPr/>
        </p:nvGrpSpPr>
        <p:grpSpPr>
          <a:xfrm>
            <a:off x="5850143" y="2857694"/>
            <a:ext cx="395567" cy="2344940"/>
            <a:chOff x="5850143" y="3073734"/>
            <a:chExt cx="395567" cy="2344940"/>
          </a:xfrm>
        </p:grpSpPr>
        <p:sp>
          <p:nvSpPr>
            <p:cNvPr id="6" name="object 6"/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3083149" y="290616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933" y="3657905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 segment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5959" y="2974062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65959" y="37949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11738" y="3795978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738" y="4773318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965960" y="4757437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14427" y="2954918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8226008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337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92665" y="3892253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2679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8384" y="5314014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62" dirty="0">
                <a:latin typeface="Calibri" charset="0"/>
                <a:ea typeface="Calibri" charset="0"/>
                <a:cs typeface="Calibri" charset="0"/>
              </a:rPr>
              <a:t>90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11739" y="5335529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43891" y="4757437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42680" y="294832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42679" y="4773318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6484036" y="2223748"/>
            <a:ext cx="374500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1941" spc="-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9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processors for parallel</a:t>
            </a:r>
            <a:r>
              <a:rPr sz="1941" spc="-4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work</a:t>
            </a:r>
            <a:endParaRPr sz="194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0A8D02-F0E9-9947-9561-D03B236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BF7E50-9611-064A-93F2-B65D2D5B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3" grpId="0" animBg="1"/>
      <p:bldP spid="35" grpId="0"/>
      <p:bldP spid="36" grpId="0"/>
      <p:bldP spid="38" grpId="0" animBg="1"/>
      <p:bldP spid="39" grpId="0" animBg="1"/>
      <p:bldP spid="40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833" y="4904117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4498" y="4906582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13474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115047" y="255128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7831" y="3303022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7857" y="26191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97857" y="3440096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43636" y="3441095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3636" y="4418435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7858" y="4402554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46325" y="2600035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90282" y="4959131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9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62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43637" y="4980646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75789" y="440255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74578" y="259344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85836" y="4412625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6140" y="5398303"/>
            <a:ext cx="48166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Speedup 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old running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time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new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running time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 90 seconds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  <a:r>
              <a:rPr lang="en-US" spc="-57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</a:t>
            </a:r>
            <a:r>
              <a:rPr lang="en-US" spc="-79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1036" y="1888650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we had 10 processors?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1308E-153B-D940-8054-B9907F501119}"/>
              </a:ext>
            </a:extLst>
          </p:cNvPr>
          <p:cNvGrpSpPr/>
          <p:nvPr/>
        </p:nvGrpSpPr>
        <p:grpSpPr>
          <a:xfrm>
            <a:off x="5894685" y="2551281"/>
            <a:ext cx="395567" cy="2344940"/>
            <a:chOff x="5850143" y="3073734"/>
            <a:chExt cx="395567" cy="234494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F0AD39E-171C-3E47-AB90-2C03C50488B7}"/>
                </a:ext>
              </a:extLst>
            </p:cNvPr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30EEC37-20AD-3540-A985-E2D047E7BD86}"/>
                </a:ext>
              </a:extLst>
            </p:cNvPr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896FC-0E7E-D24E-B978-21C015ADDC4E}"/>
              </a:ext>
            </a:extLst>
          </p:cNvPr>
          <p:cNvSpPr txBox="1"/>
          <p:nvPr/>
        </p:nvSpPr>
        <p:spPr>
          <a:xfrm>
            <a:off x="8551035" y="2200417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100, 1000?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656D6366-3E75-1C40-85F0-4E23AB19AAEE}"/>
              </a:ext>
            </a:extLst>
          </p:cNvPr>
          <p:cNvSpPr/>
          <p:nvPr/>
        </p:nvSpPr>
        <p:spPr>
          <a:xfrm>
            <a:off x="8232883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49802B1C-69DE-E245-84CC-85F3C1AA0AB1}"/>
              </a:ext>
            </a:extLst>
          </p:cNvPr>
          <p:cNvSpPr/>
          <p:nvPr/>
        </p:nvSpPr>
        <p:spPr>
          <a:xfrm>
            <a:off x="8916212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108131EE-BA4D-2C4B-B141-2A35067DA9CF}"/>
              </a:ext>
            </a:extLst>
          </p:cNvPr>
          <p:cNvSpPr/>
          <p:nvPr/>
        </p:nvSpPr>
        <p:spPr>
          <a:xfrm>
            <a:off x="9599540" y="3495209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001EE086-B2F5-B04A-A973-9ED3D87E9EE2}"/>
              </a:ext>
            </a:extLst>
          </p:cNvPr>
          <p:cNvSpPr/>
          <p:nvPr/>
        </p:nvSpPr>
        <p:spPr>
          <a:xfrm>
            <a:off x="7549554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DF96E-3262-B04C-9D78-FDD52234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4C49-47C6-4842-B3C3-8750F8DD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Performance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the ideal case, the more processors we add to the system the higher the performance speedup</a:t>
            </a:r>
          </a:p>
          <a:p>
            <a:endParaRPr lang="en-US" altLang="en-US" dirty="0"/>
          </a:p>
          <a:p>
            <a:r>
              <a:rPr lang="en-US" altLang="en-US" dirty="0"/>
              <a:t>If a sequential program runs in T seconds on one processor then the parallel program should run in T/N seconds on N processors</a:t>
            </a:r>
          </a:p>
          <a:p>
            <a:endParaRPr lang="en-US" altLang="en-US" dirty="0"/>
          </a:p>
          <a:p>
            <a:r>
              <a:rPr lang="en-US" altLang="en-US" dirty="0"/>
              <a:t>In reality this almost never happens. Almost all parallel programs will have some parts that must run sequentially </a:t>
            </a:r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2E0BD-AFF6-7549-ABDC-01F24F4B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B5798-A868-DD41-A6EF-DA5AEF5F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      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6AB3FE8-FD02-3943-892D-F1CE1B99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3" y="3148289"/>
            <a:ext cx="76732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1822CD"/>
                </a:solidFill>
                <a:latin typeface="Calibri" panose="020F0502020204030204" pitchFamily="34" charset="0"/>
              </a:rPr>
              <a:t>Amount of speedup obtained is limited by the amount of parallelism available in the program </a:t>
            </a:r>
          </a:p>
        </p:txBody>
      </p:sp>
      <p:sp>
        <p:nvSpPr>
          <p:cNvPr id="33797" name="TextBox 1">
            <a:extLst>
              <a:ext uri="{FF2B5EF4-FFF2-40B4-BE49-F238E27FC236}">
                <a16:creationId xmlns:a16="http://schemas.microsoft.com/office/drawing/2014/main" id="{5E981E4C-96E7-2D4B-8760-929BB507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524" y="2668104"/>
            <a:ext cx="13147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Gene Amdahl</a:t>
            </a:r>
          </a:p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IBM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20F7C-C8EE-864B-BB29-60ABE618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315" y="625135"/>
            <a:ext cx="1636365" cy="2046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94820-3DD9-F049-BE39-82D71EF9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B3A-AA2F-AB42-BDDC-5D5A43A4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and Scalability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6" y="1654313"/>
            <a:ext cx="5717363" cy="44666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BF47C-C044-D942-9C3B-30A8F1A8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9AB69-0DB5-7743-BCC4-C33A543B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1" y="2102020"/>
            <a:ext cx="4485593" cy="3364194"/>
          </a:xfrm>
          <a:prstGeom prst="rect">
            <a:avLst/>
          </a:prstGeom>
        </p:spPr>
      </p:pic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</a:p>
        </p:txBody>
      </p:sp>
      <p:pic>
        <p:nvPicPr>
          <p:cNvPr id="18434" name="Content Placeholder 7" descr="Gigabyte-GA-H55-USB3-Intel-Motherboard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7" y="1621148"/>
            <a:ext cx="5117142" cy="4325938"/>
          </a:xfrm>
        </p:spPr>
      </p:pic>
      <p:sp>
        <p:nvSpPr>
          <p:cNvPr id="9" name="Oval 8"/>
          <p:cNvSpPr/>
          <p:nvPr/>
        </p:nvSpPr>
        <p:spPr bwMode="auto">
          <a:xfrm>
            <a:off x="7827694" y="3230528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86186" y="3436247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8D4DA-EA50-7C48-AF60-D5BC8DD1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C2BA8-6BB7-254B-90F1-122E52D7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ounded Rectangle 12">
            <a:extLst>
              <a:ext uri="{FF2B5EF4-FFF2-40B4-BE49-F238E27FC236}">
                <a16:creationId xmlns:a16="http://schemas.microsoft.com/office/drawing/2014/main" id="{75DA5837-ABC0-B04A-BE87-7C1CDE2C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960688"/>
            <a:ext cx="8466138" cy="1420812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0724" name="Group 8">
            <a:extLst>
              <a:ext uri="{FF2B5EF4-FFF2-40B4-BE49-F238E27FC236}">
                <a16:creationId xmlns:a16="http://schemas.microsoft.com/office/drawing/2014/main" id="{7BF0F6F4-7699-094F-95C4-BC534823BBD2}"/>
              </a:ext>
            </a:extLst>
          </p:cNvPr>
          <p:cNvGrpSpPr>
            <a:grpSpLocks/>
          </p:cNvGrpSpPr>
          <p:nvPr/>
        </p:nvGrpSpPr>
        <p:grpSpPr bwMode="auto">
          <a:xfrm>
            <a:off x="1422400" y="255588"/>
            <a:ext cx="847725" cy="679450"/>
            <a:chOff x="1905000" y="609600"/>
            <a:chExt cx="1752600" cy="1676399"/>
          </a:xfrm>
        </p:grpSpPr>
        <p:pic>
          <p:nvPicPr>
            <p:cNvPr id="30741" name="Picture 3" descr="220px-Homeodomain-dna-1ahd.png">
              <a:extLst>
                <a:ext uri="{FF2B5EF4-FFF2-40B4-BE49-F238E27FC236}">
                  <a16:creationId xmlns:a16="http://schemas.microsoft.com/office/drawing/2014/main" id="{0B19F872-C108-A24C-BE80-66DE1AA7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2" name="Cloud Callout 7">
              <a:extLst>
                <a:ext uri="{FF2B5EF4-FFF2-40B4-BE49-F238E27FC236}">
                  <a16:creationId xmlns:a16="http://schemas.microsoft.com/office/drawing/2014/main" id="{3BAB3C8E-3CD3-CF49-88BC-A29097E5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0725" name="Date Placeholder 2">
            <a:extLst>
              <a:ext uri="{FF2B5EF4-FFF2-40B4-BE49-F238E27FC236}">
                <a16:creationId xmlns:a16="http://schemas.microsoft.com/office/drawing/2014/main" id="{A945A738-D6FA-D44D-AA9E-97F548D06A26}"/>
              </a:ext>
            </a:extLst>
          </p:cNvPr>
          <p:cNvSpPr txBox="1">
            <a:spLocks noGrp="1"/>
          </p:cNvSpPr>
          <p:nvPr/>
        </p:nvSpPr>
        <p:spPr bwMode="auto">
          <a:xfrm>
            <a:off x="6245416" y="4805716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8F41FA6C-9F0A-B44D-9491-2BF654F2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5A931B62-8847-D54B-A64F-7DC3950171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201613"/>
            <a:ext cx="8610600" cy="457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  <a:cs typeface="Optima" panose="02000503060000020004" pitchFamily="2" charset="0"/>
              </a:rPr>
              <a:t>Parallel Quicksort</a:t>
            </a:r>
          </a:p>
        </p:txBody>
      </p:sp>
      <p:pic>
        <p:nvPicPr>
          <p:cNvPr id="30728" name="Picture 6" descr="Computer+Programmer_1f9a61_4043005.jpg">
            <a:extLst>
              <a:ext uri="{FF2B5EF4-FFF2-40B4-BE49-F238E27FC236}">
                <a16:creationId xmlns:a16="http://schemas.microsoft.com/office/drawing/2014/main" id="{FAA2C491-5F74-4241-B170-F86161048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3"/>
            <a:ext cx="13033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F6266B63-7B08-AA4B-B45F-5261E9BE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808414"/>
            <a:ext cx="3906837" cy="276999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pivotNew + 1, right);</a:t>
            </a:r>
          </a:p>
        </p:txBody>
      </p:sp>
      <p:sp>
        <p:nvSpPr>
          <p:cNvPr id="30730" name="Rectangle 11">
            <a:extLst>
              <a:ext uri="{FF2B5EF4-FFF2-40B4-BE49-F238E27FC236}">
                <a16:creationId xmlns:a16="http://schemas.microsoft.com/office/drawing/2014/main" id="{59702469-0D23-914A-B1A2-245DCC21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808413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left, pivotNew - 1);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0E25244-A90C-284D-85A6-E0837EC0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4" y="935039"/>
            <a:ext cx="5659437" cy="15700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(int values[], int left, int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if (left &lt;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pivot = (left + right)/2;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= partition(values, left, right, pivot);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left,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- 1);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+ 1, right);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}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30732" name="Straight Arrow Connector 26">
            <a:extLst>
              <a:ext uri="{FF2B5EF4-FFF2-40B4-BE49-F238E27FC236}">
                <a16:creationId xmlns:a16="http://schemas.microsoft.com/office/drawing/2014/main" id="{CC2563AC-E183-6D4D-9993-5FA31856F2A0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rot="16200000" flipH="1">
            <a:off x="4151313" y="3730625"/>
            <a:ext cx="692150" cy="1403350"/>
          </a:xfrm>
          <a:prstGeom prst="bentConnector3">
            <a:avLst>
              <a:gd name="adj1" fmla="val 62153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Straight Arrow Connector 33">
            <a:extLst>
              <a:ext uri="{FF2B5EF4-FFF2-40B4-BE49-F238E27FC236}">
                <a16:creationId xmlns:a16="http://schemas.microsoft.com/office/drawing/2014/main" id="{8A1D0374-982B-104D-9CC3-DB177C6057E1}"/>
              </a:ext>
            </a:extLst>
          </p:cNvPr>
          <p:cNvCxnSpPr>
            <a:cxnSpLocks noChangeShapeType="1"/>
            <a:stCxn id="30729" idx="2"/>
            <a:endCxn id="30725" idx="0"/>
          </p:cNvCxnSpPr>
          <p:nvPr/>
        </p:nvCxnSpPr>
        <p:spPr bwMode="auto">
          <a:xfrm rot="5400000">
            <a:off x="7198430" y="3742000"/>
            <a:ext cx="720303" cy="1407129"/>
          </a:xfrm>
          <a:prstGeom prst="bentConnector3">
            <a:avLst>
              <a:gd name="adj1" fmla="val 61809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eft Arrow 36">
            <a:extLst>
              <a:ext uri="{FF2B5EF4-FFF2-40B4-BE49-F238E27FC236}">
                <a16:creationId xmlns:a16="http://schemas.microsoft.com/office/drawing/2014/main" id="{A7F1B5F6-EBEB-B946-BD0F-1B5F9B3F0580}"/>
              </a:ext>
            </a:extLst>
          </p:cNvPr>
          <p:cNvSpPr/>
          <p:nvPr/>
        </p:nvSpPr>
        <p:spPr bwMode="auto">
          <a:xfrm rot="10800000">
            <a:off x="3128963" y="1408114"/>
            <a:ext cx="666750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735" name="Straight Arrow Connector 46">
            <a:extLst>
              <a:ext uri="{FF2B5EF4-FFF2-40B4-BE49-F238E27FC236}">
                <a16:creationId xmlns:a16="http://schemas.microsoft.com/office/drawing/2014/main" id="{9511416E-B546-D84C-B5D4-7DB8359115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3963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48">
            <a:extLst>
              <a:ext uri="{FF2B5EF4-FFF2-40B4-BE49-F238E27FC236}">
                <a16:creationId xmlns:a16="http://schemas.microsoft.com/office/drawing/2014/main" id="{6CC1E823-2342-EA4B-A9D3-D639B918E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2300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80ED181D-8BC7-B74D-93F9-50741B0B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036888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...partition()...</a:t>
            </a:r>
          </a:p>
        </p:txBody>
      </p:sp>
      <p:sp>
        <p:nvSpPr>
          <p:cNvPr id="21508" name="Bent Arrow 21507">
            <a:extLst>
              <a:ext uri="{FF2B5EF4-FFF2-40B4-BE49-F238E27FC236}">
                <a16:creationId xmlns:a16="http://schemas.microsoft.com/office/drawing/2014/main" id="{A7A7432D-254D-024B-82EF-C38B748FCD06}"/>
              </a:ext>
            </a:extLst>
          </p:cNvPr>
          <p:cNvSpPr/>
          <p:nvPr/>
        </p:nvSpPr>
        <p:spPr bwMode="auto">
          <a:xfrm rot="5400000">
            <a:off x="9011445" y="1894683"/>
            <a:ext cx="1552575" cy="579437"/>
          </a:xfrm>
          <a:prstGeom prst="bentArrow">
            <a:avLst>
              <a:gd name="adj1" fmla="val 33710"/>
              <a:gd name="adj2" fmla="val 34435"/>
              <a:gd name="adj3" fmla="val 42419"/>
              <a:gd name="adj4" fmla="val 43750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DF5E802-B2AA-C043-96AB-33CDBF2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28" y="5130512"/>
            <a:ext cx="3407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To get benefit from parallelism want to run “big chunks” of code in parallel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6C19037-15FC-3940-9F7F-38CAB5AF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286" y="5229225"/>
            <a:ext cx="2794000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Also need to balance the load</a:t>
            </a: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DD8E3233-D52B-ED4E-983F-DC972C3DC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90" y="4837112"/>
            <a:ext cx="1034920" cy="1034920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982691BE-7291-C649-9798-D62413367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320" y="4837112"/>
            <a:ext cx="1034920" cy="1034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660F6-B856-9348-AADC-0656D4E2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11E29-037A-C141-B4A4-F8840E20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pPr lvl="1"/>
            <a:r>
              <a:rPr lang="en-US" dirty="0"/>
              <a:t>von Neumann, Amdahl: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Amdahl’s Law Scalability: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 Opteron: </a:t>
            </a:r>
            <a:r>
              <a:rPr lang="en-US" dirty="0" err="1"/>
              <a:t>amd.com</a:t>
            </a:r>
            <a:endParaRPr lang="en-US" dirty="0"/>
          </a:p>
          <a:p>
            <a:pPr lvl="1"/>
            <a:r>
              <a:rPr lang="en-US" dirty="0"/>
              <a:t>Intel Core i7: </a:t>
            </a:r>
            <a:r>
              <a:rPr lang="en-US" dirty="0" err="1"/>
              <a:t>intel.com</a:t>
            </a:r>
            <a:endParaRPr lang="en-US" dirty="0"/>
          </a:p>
          <a:p>
            <a:pPr lvl="1"/>
            <a:r>
              <a:rPr lang="en-US" dirty="0"/>
              <a:t>Programmer mem: </a:t>
            </a:r>
            <a:r>
              <a:rPr lang="en-US" dirty="0" err="1"/>
              <a:t>pinterest.com</a:t>
            </a:r>
            <a:endParaRPr lang="en-US" dirty="0"/>
          </a:p>
          <a:p>
            <a:pPr lvl="1"/>
            <a:r>
              <a:rPr lang="en-US" dirty="0"/>
              <a:t>Nvidia Pascal: </a:t>
            </a:r>
            <a:r>
              <a:rPr lang="en-US" dirty="0" err="1"/>
              <a:t>nvidia.com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3732B-FB4E-6544-951C-80B0181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2B02-D429-9948-B024-0F05E491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3" y="2356113"/>
            <a:ext cx="3337209" cy="2507844"/>
          </a:xfrm>
        </p:spPr>
      </p:pic>
      <p:sp>
        <p:nvSpPr>
          <p:cNvPr id="6" name="Right Arrow 5"/>
          <p:cNvSpPr/>
          <p:nvPr/>
        </p:nvSpPr>
        <p:spPr>
          <a:xfrm>
            <a:off x="5482242" y="3419061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8" y="2246236"/>
            <a:ext cx="2727598" cy="27275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8508990" y="3419061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3EB94-83AB-E144-8037-7AB53489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0920-1296-394D-98E4-DC30CD4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09" y="1744588"/>
            <a:ext cx="3740741" cy="409143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2AFB4-F195-4949-856A-80AAA961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28A6D-CD24-4141-A0CC-D1D66254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The Multicore Processor</a:t>
            </a:r>
          </a:p>
        </p:txBody>
      </p:sp>
      <p:pic>
        <p:nvPicPr>
          <p:cNvPr id="19458" name="Picture 4" descr="220px-Quad-Core_AMD_Opteron_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712630"/>
            <a:ext cx="4130187" cy="430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482027" y="3508078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0CD9-5414-6F4D-A7A7-2832ED7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314081"/>
            <a:ext cx="2916742" cy="25521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D28C2-FDDD-0C48-BFDF-A676C2D9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6F6E7-B2E5-2F4C-992C-84D15B88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2204" y="4583206"/>
            <a:ext cx="2187905" cy="155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995086" y="4885765"/>
            <a:ext cx="1514704" cy="1165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195628" y="1210235"/>
            <a:ext cx="920042" cy="91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474713" y="2308413"/>
            <a:ext cx="1694224" cy="164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306412" y="1232648"/>
            <a:ext cx="1077123" cy="88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1666" y="1199030"/>
            <a:ext cx="1133223" cy="896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516758" y="1143001"/>
            <a:ext cx="3803590" cy="2409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4283972" y="4191000"/>
            <a:ext cx="1413724" cy="208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5776236" y="4056530"/>
            <a:ext cx="2356207" cy="199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1658486" y="2274795"/>
            <a:ext cx="2670367" cy="1624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2133600" y="149225"/>
            <a:ext cx="10058400" cy="1033463"/>
          </a:xfrm>
        </p:spPr>
        <p:txBody>
          <a:bodyPr anchor="ctr"/>
          <a:lstStyle/>
          <a:p>
            <a:pPr algn="ctr"/>
            <a:r>
              <a:rPr lang="en-US" dirty="0"/>
              <a:t>The Multicore Era</a:t>
            </a:r>
          </a:p>
        </p:txBody>
      </p:sp>
    </p:spTree>
    <p:extLst>
      <p:ext uri="{BB962C8B-B14F-4D97-AF65-F5344CB8AC3E}">
        <p14:creationId xmlns:p14="http://schemas.microsoft.com/office/powerpoint/2010/main" val="43447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82BAF-A26F-9845-BD52-D9E3942C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1FA8-A259-1A48-83A3-CD5D5E99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1290</TotalTime>
  <Words>1447</Words>
  <Application>Microsoft Macintosh PowerPoint</Application>
  <PresentationFormat>Widescreen</PresentationFormat>
  <Paragraphs>372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Chalkduster</vt:lpstr>
      <vt:lpstr>Courier New</vt:lpstr>
      <vt:lpstr>Lucida Grande</vt:lpstr>
      <vt:lpstr>conftalk_wide</vt:lpstr>
      <vt:lpstr>Heterogeneous Computing : Elementary Notions</vt:lpstr>
      <vt:lpstr>von Neumann Architecture</vt:lpstr>
      <vt:lpstr>Processor on a Board</vt:lpstr>
      <vt:lpstr>Processor on a Board</vt:lpstr>
      <vt:lpstr>Processor on a Board</vt:lpstr>
      <vt:lpstr>Inside a Processor</vt:lpstr>
      <vt:lpstr>The Multicore Processor</vt:lpstr>
      <vt:lpstr>The Multicore Era</vt:lpstr>
      <vt:lpstr>Computing is not just about performance</vt:lpstr>
      <vt:lpstr>Heterogenous Processors</vt:lpstr>
      <vt:lpstr>GPUs</vt:lpstr>
      <vt:lpstr>CPU + GPU Heterogeneity</vt:lpstr>
      <vt:lpstr>NVIDIA Pascal</vt:lpstr>
      <vt:lpstr>Soft Heterogeneity</vt:lpstr>
      <vt:lpstr>Program Execution</vt:lpstr>
      <vt:lpstr>PowerPoint Presentation</vt:lpstr>
      <vt:lpstr>PowerPoint Presentation</vt:lpstr>
      <vt:lpstr>PowerPoint Presentation</vt:lpstr>
      <vt:lpstr>Dependencies in Parallel Code</vt:lpstr>
      <vt:lpstr>PowerPoint Presentation</vt:lpstr>
      <vt:lpstr>PowerPoint Presentation</vt:lpstr>
      <vt:lpstr>Heterogenous Programming Tools</vt:lpstr>
      <vt:lpstr>PowerPoint Presentation</vt:lpstr>
      <vt:lpstr>Parallel Performance</vt:lpstr>
      <vt:lpstr>Parallel Performance</vt:lpstr>
      <vt:lpstr>Parallel Performance</vt:lpstr>
      <vt:lpstr>Amdahl’s Law      </vt:lpstr>
      <vt:lpstr>Amdahl’s Law and Scalability</vt:lpstr>
      <vt:lpstr>PowerPoint Presentation</vt:lpstr>
      <vt:lpstr>Parallel Quicksort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91</cp:revision>
  <dcterms:created xsi:type="dcterms:W3CDTF">2018-08-17T13:37:05Z</dcterms:created>
  <dcterms:modified xsi:type="dcterms:W3CDTF">2021-07-12T14:56:39Z</dcterms:modified>
</cp:coreProperties>
</file>